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1</c:v>
                </c:pt>
                <c:pt idx="3">
                  <c:v>42</c:v>
                </c:pt>
                <c:pt idx="4">
                  <c:v>3</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0.15772189855499974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9.4680000000000319E-2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0.98844200000000004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9.4679999999999431E-2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0.33960599999999985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0.60667500000000096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7.3227010000000003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0.15736517342529943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9.4698000000000171E-2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0.98863700000000065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9.4698999999999423E-2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0.33967300000000034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0.8358869999999996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7.3763459999999998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1.4742749999999996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0.44516400000000012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0.12410800000000055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1.2956719999999997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0.12410799999999966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0.44516400000000012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4.1920000000001068E-2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8.3396129999999999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8.4576999999999458E-2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0.34803300000000004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9.7030000000000172E-2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1.0129700000000001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9.7029000000000032E-2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0.34803400000000018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0.58465699999999998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7.4047499999999999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0.14591900000000013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0.3366579999999999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9.3857999999999997E-2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0.97986100000000054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9.3857999999999109E-2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0.33665700000000065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0.78384100000000068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7.9898740000000004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0.11256700000000031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0.13183399999999956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3.6754000000000175E-2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0.38370999999999889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3.6755000000001203E-2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0.13183399999999956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0.18877200000000016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9.1147580000000001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1</c:v>
                </c:pt>
                <c:pt idx="1">
                  <c:v>39</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8.0537999999999776E-2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0.33145600000000019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9.2407999999999824E-2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0.96472099999999994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9.2407999999999824E-2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0.33145600000000019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0.74279000000000028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4.219468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0.31201699999999999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0.34864599999999957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9.7199999999999953E-2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1.0147539999999999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9.7199999999999953E-2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0.3486470000000006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0.84663999999999984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6.8586850000000004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0.36889998525759982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0.15446799999999961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1.6126319999999996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0.15446900000000063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0.55406299999999931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0.66288200000000153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7.6373819999999997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0.93424099999999921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0.38726100000000052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0.10796600000000023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1.1271459999999998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0.10796500000000009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0.38726199999999977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0.44143099999999968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8.2562429999999996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1.1733790000000002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0.4265509999999999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1.2414990000000001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0.4265509999999999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0.83648400000000045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6.4614050000000001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Your care and treatment Q23. Thinking about your care and treatment, were you told something by a member of staff that was different to what you had been told by another member of staff?</c:v>
                </c:pt>
                <c:pt idx="2">
                  <c:v>Admission to hospital Q2. How did you feel about the length of time you were on the waiting list before your admission to hospital?</c:v>
                </c:pt>
                <c:pt idx="3">
                  <c:v>Operations and procedures Q33. Beforehand, how well did hospital staff explain how you might feel after you had the operations or procedures?</c:v>
                </c:pt>
                <c:pt idx="4">
                  <c:v>Your care and treatment Q26. Did you feel able to talk to members of hospital staff about your worries and fears?</c:v>
                </c:pt>
              </c:strCache>
            </c:strRef>
          </c:cat>
          <c:val>
            <c:numRef>
              <c:f>Sheet1!$B$2:$B$6</c:f>
              <c:numCache>
                <c:formatCode>0.0</c:formatCode>
                <c:ptCount val="5"/>
                <c:pt idx="0">
                  <c:v>7.6</c:v>
                </c:pt>
                <c:pt idx="1">
                  <c:v>8.3000000000000007</c:v>
                </c:pt>
                <c:pt idx="2">
                  <c:v>7.9</c:v>
                </c:pt>
                <c:pt idx="3">
                  <c:v>8.1</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Your care and treatment Q23. Thinking about your care and treatment, were you told something by a member of staff that was different to what you had been told by another member of staff?</c:v>
                </c:pt>
                <c:pt idx="2">
                  <c:v>Admission to hospital Q2. How did you feel about the length of time you were on the waiting list before your admission to hospital?</c:v>
                </c:pt>
                <c:pt idx="3">
                  <c:v>Operations and procedures Q33. Beforehand, how well did hospital staff explain how you might feel after you had the operations or procedures?</c:v>
                </c:pt>
                <c:pt idx="4">
                  <c:v>Your care and treatment Q26. Did you feel able to talk to members of hospital staff about your worries and fears?</c:v>
                </c:pt>
              </c:strCache>
            </c:strRef>
          </c:cat>
          <c:val>
            <c:numRef>
              <c:f>Sheet1!$C$2:$C$6</c:f>
              <c:numCache>
                <c:formatCode>0.0</c:formatCode>
                <c:ptCount val="5"/>
                <c:pt idx="0">
                  <c:v>6.7</c:v>
                </c:pt>
                <c:pt idx="1">
                  <c:v>7.9</c:v>
                </c:pt>
                <c:pt idx="2">
                  <c:v>7.5</c:v>
                </c:pt>
                <c:pt idx="3">
                  <c:v>7.6</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Your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1.0469882336362499</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0.10344255719059997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0.12489500000000009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1.303884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0.12489499999999998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0.44798399999999994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0.83847100000000019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1.046988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Your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9.1308475769063193</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Q14. Were you able to get hospital food outside of set meal times?</c:v>
                </c:pt>
                <c:pt idx="2">
                  <c:v>The hospital and ward Q11. Were you offered food that met any dietary needs or requirements you had?</c:v>
                </c:pt>
                <c:pt idx="3">
                  <c:v>The hospital and ward Q13. Did you get enough help from staff to eat your meals?</c:v>
                </c:pt>
                <c:pt idx="4">
                  <c:v>The hospital and ward Q12. How would you rate the hospital food?</c:v>
                </c:pt>
              </c:strCache>
            </c:strRef>
          </c:cat>
          <c:val>
            <c:numRef>
              <c:f>Sheet1!$B$2:$B$6</c:f>
              <c:numCache>
                <c:formatCode>0.0</c:formatCode>
                <c:ptCount val="5"/>
                <c:pt idx="0">
                  <c:v>5.9</c:v>
                </c:pt>
                <c:pt idx="1">
                  <c:v>5.0999999999999996</c:v>
                </c:pt>
                <c:pt idx="2">
                  <c:v>7.5</c:v>
                </c:pt>
                <c:pt idx="3">
                  <c:v>7</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Q14. Were you able to get hospital food outside of set meal times?</c:v>
                </c:pt>
                <c:pt idx="2">
                  <c:v>The hospital and ward Q11. Were you offered food that met any dietary needs or requirements you had?</c:v>
                </c:pt>
                <c:pt idx="3">
                  <c:v>The hospital and ward Q13. Did you get enough help from staff to eat your meals?</c:v>
                </c:pt>
                <c:pt idx="4">
                  <c:v>The hospital and ward Q12. How would you rate the hospital food?</c:v>
                </c:pt>
              </c:strCache>
            </c:strRef>
          </c:cat>
          <c:val>
            <c:numRef>
              <c:f>Sheet1!$C$2:$C$6</c:f>
              <c:numCache>
                <c:formatCode>0.0</c:formatCode>
                <c:ptCount val="5"/>
                <c:pt idx="0">
                  <c:v>6.8</c:v>
                </c:pt>
                <c:pt idx="1">
                  <c:v>5.9</c:v>
                </c:pt>
                <c:pt idx="2">
                  <c:v>8.3000000000000007</c:v>
                </c:pt>
                <c:pt idx="3">
                  <c:v>7.5</c:v>
                </c:pt>
                <c:pt idx="4">
                  <c:v>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0.23551900000000003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0.22897799999999968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6.3837000000001254E-2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0.66645299999999885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6.3837000000001254E-2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0.22897799999999968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6.2977000000000061E-2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9.1308480000000003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Your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8.1677791802450397</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0.25215102827430069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8.3600999999999814E-2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0.87278199999999995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8.3600999999999814E-2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0.29986800000000002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0.44143700000000052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8.1677789999999995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Your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6.9220062769273802</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4.2</c:v>
                </c:pt>
                <c:pt idx="1">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0.47247944194089975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0.16921000000000053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1.7665299999999995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0.77614900000000109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0.7589819999999996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5.9260640000000002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6.7</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3.3</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0.46295465905419952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0.1515910000000007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1.5825890000000005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0.69533199999999873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0.19134400000000085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7.917948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Your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7.4902597018999</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3.7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6.3</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c:v>
                </c:pt>
                <c:pt idx="1">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93.75</c:v>
                </c:pt>
                <c:pt idx="1">
                  <c:v>0.26040000000000002</c:v>
                </c:pt>
                <c:pt idx="2">
                  <c:v>1.3021</c:v>
                </c:pt>
                <c:pt idx="3">
                  <c:v>0.78129999999999999</c:v>
                </c:pt>
                <c:pt idx="4">
                  <c:v>1.0417000000000001</c:v>
                </c:pt>
                <c:pt idx="5">
                  <c:v>2.8645999999999998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6.8260999999999683E-2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0.46130099999999974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0.12860700000000058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1.3426389999999992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0.58990800000000121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0.48174099999999953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7.4475740000000004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8.1780971018998727E-3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0.19106100000000037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1.9946459999999995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0.87637500000000035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1.6040369999999999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5.8310930000000001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7.7027000000000179E-2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0.3191790000000001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8.8983999999999952E-2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0.92898600000000098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0.40816199999999903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0.47340699999999991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8.0846250000000008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1.3351999999999364E-2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0.31514600000000037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8.7860000000000049E-2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0.91724799999999984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0.40300599999999953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0.37112700000000132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8.112069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0.49703509375560007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0.15098900000000004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1.5763039999999995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0.69257100000000005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0.85482299999999967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7.6146820000000002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5.1510000000000389E-2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0.2449469999999998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6.8289999999999296E-2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0.71293300000000137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6.8289000000000044E-2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0.24494799999999906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0.1148100000000003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8.9339209999999998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0.2571410227920996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0.10441699999999976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1.0900950000000007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0.10441699999999976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0.37453099999999928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0.23227900000000012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8.3038399999999992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0.14353536853580007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0.10934000000000044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1.141494999999999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0.10934000000000133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0.39219199999999965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0.29073299999999946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7.7809699999999999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15.608499999999999</c:v>
                </c:pt>
                <c:pt idx="1">
                  <c:v>0</c:v>
                </c:pt>
                <c:pt idx="2">
                  <c:v>76.7196</c:v>
                </c:pt>
                <c:pt idx="3">
                  <c:v>0.52910000000000001</c:v>
                </c:pt>
                <c:pt idx="4">
                  <c:v>0.52910000000000001</c:v>
                </c:pt>
                <c:pt idx="5">
                  <c:v>0.79369999999999996</c:v>
                </c:pt>
                <c:pt idx="6">
                  <c:v>0</c:v>
                </c:pt>
                <c:pt idx="7">
                  <c:v>2.3809999999999998</c:v>
                </c:pt>
                <c:pt idx="8">
                  <c:v>3.4392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0.44625399999999971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0.42249200000000009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0.11778699999999986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1.2296850000000008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0.11778699999999986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0.42249200000000009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0.27058999999999855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7.4994050000000003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0.3294909603146996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0.11686700000000005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1.2200670000000002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0.11686700000000005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0.41918699999999998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0.66002100000000041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6.5910250000000001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0.29681000992979989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0.15501100000000001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1.61829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0.15501100000000001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0.55600800000000028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0.32586099999999973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6.9787460000000001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0.42596653586260036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0.18689299999999953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1.9511280000000006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0.18689299999999953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0.67036300000000004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0.92666600000000088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5.0649199999999999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0.22932999999999915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0.21126199999999962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5.8898000000001005E-2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0.6148889999999998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5.8899000000000257E-2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0.1914458284103997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9.1305060000000005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0.80610000000000004</c:v>
                </c:pt>
                <c:pt idx="1">
                  <c:v>0.19389999999999996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0.80610000000000004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Your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8.8626087560682301</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0.10466100000000012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0.24579400000000007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6.8526000000000309E-2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0.71539600000000014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6.8525999999998533E-2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0.24579400000000007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0.1933720000000001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8.7583160000000007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0.18338617147079894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5.9788000000001063E-2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0.62417400000000001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5.9787000000000035E-2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0.21445199999999964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0.13762099999999933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9.0512949999999996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0.1788632358749993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7.936600000000027E-2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0.8285720000000012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7.9365999999998493E-2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0.28467900000000057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0.11715200000000081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8.7782160000000005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0.2646</c:v>
                </c:pt>
                <c:pt idx="1">
                  <c:v>46.825400000000002</c:v>
                </c:pt>
                <c:pt idx="2">
                  <c:v>52.116399999999999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Your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8.4776546134538702</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0.14348000000000027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0.27603000000000044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7.6955999999999136E-2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0.80340200000000017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7.6954999999999885E-2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0.27603099999999969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0.1968500000000013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8.9066200000000002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3.5619999999999763E-2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0.24880300000000055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6.9364000000000203E-2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0.72415299999999938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6.9364000000000203E-2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0.24050703551539954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8.9160679999999992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0.11749300000000051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0.29251300000000047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8.1550999999999263E-2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0.85137600000000013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8.1550000000000011E-2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0.29251399999999883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8.8023000000001517E-2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8.7719909999999999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0.44740799999999936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0.35392400000000013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9.8671000000000397E-2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1.0301140000000002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9.8670999999999509E-2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0.35392400000000013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0.75538500000000042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7.3159390000000002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Your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8.1749731253394504</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0.43274100000000004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0.27936799999999984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7.7885999999999456E-2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0.81311499999999981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7.7886000000001232E-2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0.27936799999999984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0.25350399999999951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8.3267410000000002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0.19258870072940049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8.8973999999999442E-2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0.92887200000000014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8.8974000000000331E-2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0.31913899999999984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0.61128500000000052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7.4091120000000004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0.11599046760379927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6.5632000000000801E-2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0.68518899999999938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6.5632000000000801E-2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0.23541599999999896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0.2514630000000011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8.8107229999999994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0.16348399999999952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0.38519600000000054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0.10738899999999951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1.1211330000000004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0.10738899999999951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0.38519600000000054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0.54752399999999923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8.0444879999999994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0.13772402761540015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0.146312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1.5274709999999994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0.14631100000000075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0.52480499999999974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1.5748750000000005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6.3258000000000001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5.4687999999999999</c:v>
                </c:pt>
                <c:pt idx="1">
                  <c:v>10.677099999999999</c:v>
                </c:pt>
                <c:pt idx="2">
                  <c:v>27.083300000000001</c:v>
                </c:pt>
                <c:pt idx="3">
                  <c:v>56.770800000000001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9.6328168721001362E-2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4.3264999999999887E-2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0.45167499999999983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4.3264999999999887E-2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0.15518499999999946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0.11104599999999998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9.2865090000000006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0.20273700000000083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0.2100010000000001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5.8545999999999765E-2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0.61121900000000018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5.8545999999999765E-2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0.2100010000000001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0.19228099999999948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8.9662919999999993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0.25068897606460006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8.9332999999999885E-2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0.93262600000000084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8.9332999999999885E-2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0.32042899999999896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0.42073099999999997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8.2301210000000005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Your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8.4766485710901005</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9.0370000000000061E-2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0.22023200000000109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6.1398999999999759E-2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0.64099899999999899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6.1398999999999759E-2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0.22023200000000109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0.13773199999999974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9.0714290000000002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0.49642500000000034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0.27487899999999943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7.6634000000000313E-2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0.80004999999999971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7.6634000000000313E-2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0.27487900000000032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0.37831699999999913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8.0557339999999993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2.6735999999999649E-2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0.31631000000000054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8.818500000000018E-2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0.92063999999999968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8.8184999999999292E-2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0.31631100000000067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0.4371299999999998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8.3027829999999998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Your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7.3619295658924404</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REM | Liverpool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REM | Liverpool University Hospitals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REM | Liverpool University Hospitals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Liverpool University Hospitals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23736007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814044300"/>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Q26. Did you feel able to talk to members of hospital staff about your worries and fears?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36592335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3817083"/>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72366504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8154409"/>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47332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327288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79406316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2200626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1635348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65041874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3814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4134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38825712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41961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882673218"/>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5759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93876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2974146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1015139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1133799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0367705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151652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39241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1907490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2490956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27760629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23703320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86285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47886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9921858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02436454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4387575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93133257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9891948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3495948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42827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7166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898204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133487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186056232"/>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44415718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74341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24459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50301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37996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6754118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40973142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4395584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2230387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070480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53398034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0452348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03765291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28743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2667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88539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316611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17537170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28277898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315951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4228391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208745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0309060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3406934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26027333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059066804"/>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45807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59931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83400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732525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7780346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22935257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1029381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6123497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60350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080238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40034013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68357721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64127865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67304630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39882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85980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82292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6690507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2779860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34963271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0476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4430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45333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779323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2256860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18595408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8878629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0034011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569214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51558368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6314628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40238350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92347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37960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12009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262059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509629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84212770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152054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4164998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5456884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51372518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1700785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46093882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070001905"/>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39419199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90129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47917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16448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7141446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2248591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42238941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64530826"/>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16208073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3532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8192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80159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78614271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99812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91678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68790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847761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2318156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69961217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081992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63730794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00710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32176709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21986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98919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94230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214158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42417558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56499531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88107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8037588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39446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6200095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48022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97709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95696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036555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72071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2064866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4586611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0015836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371547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87919683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86785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6300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24915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8718087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7863579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8156264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14162149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0799758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4106528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39399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1677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7971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4815886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2750649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4642658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7391835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7667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461019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4401717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27855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62832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9612569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4214298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6212444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9753886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7275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485930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5777183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14024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67192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0874731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39036969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083733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7488429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54268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9329867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1766279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70586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49955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8673905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892705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4497514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4498365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20437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6903382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41163273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28371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43663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6502264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1760167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538202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6322463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23188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0712708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9344064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88135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92063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52013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56751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8040268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523680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5531377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9943469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030183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883529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1177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6189768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0498380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5894296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40391688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87159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1116222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4944946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94509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68725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3744008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05630114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3983094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2827779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56819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6224674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5966867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6298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72119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6158681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4819440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6773821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6842044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29484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6686677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7644972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33993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40438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1916152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5885172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5743233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6114117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27527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9257539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5840966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88246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41495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966501704"/>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7826064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1632245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50317567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61638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5819727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2481412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48328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39770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540290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1062746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7154201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35547539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50072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862444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0560945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40416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31315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8799156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6445974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0525640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432965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91194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26264393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9303502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8899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27372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3060410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2997584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4103353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5859577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33072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5667216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7756573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263048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34103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54924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4535308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000085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2204166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99473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7339602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0303724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8293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90288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9223563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4558759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9536259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(89)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8897923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473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2904302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8720863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81343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29904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06723707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5232070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9870509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875784772"/>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3202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9518828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2920925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49908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8190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631630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2201313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4129516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7891010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0758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3376659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9345572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37457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9619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303599940"/>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3295173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4382490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867309206"/>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88899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8211165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1779850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95154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51752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2298639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5849640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4595731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1597072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46342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9329172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5499155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27151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91866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983029235"/>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4627115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3639569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(100)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70921981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28666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5634565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9220214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(101)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48051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24623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0327689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3032881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8359640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040241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38096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8658565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25987886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767469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78917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2513108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67414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9354612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5887396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UNIVERSITY HOSPITAL AINTREE (184)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LIVERPOOL UNIVERSITY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40681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94292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7523968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718215193"/>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72453944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1381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81529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621958432"/>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63537942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28681301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26390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0116073"/>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900585687"/>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85659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0326137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37878301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83026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74920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34433137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662105621"/>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38936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685770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18992556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72183127"/>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4406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59430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23085560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68006829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2074742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18648992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2211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451662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62407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6790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50899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43517413"/>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Q11. Were you offered food that met any dietary needs or requirements you had?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36223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457931458"/>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
Q23. Thinking about your care and treatment, were you told something by a member of staff that was different to what you had been told by another member of staff?
Q33. Beforehand, how well did hospital staff explain how you might feel after you had the operations or procedures?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41892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048313141"/>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75800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878019708"/>
              </p:ext>
            </p:extLst>
          </p:nvPr>
        </p:nvGraphicFramePr>
        <p:xfrm>
          <a:off x="469068" y="1548000"/>
          <a:ext cx="11253864" cy="109767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585217590"/>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77920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Liverpool University Hospitals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10358695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Communication: patients not being told something by a member of staff that was different to what they had been told by another member of staff
Waiting to be admitted: patients feeling that they waited the right amount of time on the waiting list before being admitted to hospital
Expectations after the operation or procedure: patients being given an explanation from staff, before their operation or procedure, of how they might feel afterwards
Talking about worries and fears: patients feeling able to talk to staff about their worries and fears</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417662188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Food outside set meal times: patients being able to get hospital food outside of set meal times, if needed
Dietary needs or requirements: patients being offered food that met any dietary needs or requirements they had
Help with eating: patients being given enough help from staff to eat meals, if needed
Quality of food: patients describing the hospital food as good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1248 inpatients at Liverpool University Hospitals NHS Foundation Trust who had attended in late 2021. Responses were received from 384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34881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12774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384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84952824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26115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614547774"/>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5550270"/>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898464654"/>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24218039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701083606"/>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00926240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200454665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0123520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721085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824583236"/>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275614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410197348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85408792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16445</Words>
  <Application>Microsoft Office PowerPoint</Application>
  <PresentationFormat>Widescreen</PresentationFormat>
  <Paragraphs>2327</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Liverpool University Hospitals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2022-09-30T11:12:48Z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